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8" r:id="rId6"/>
    <p:sldId id="262" r:id="rId7"/>
    <p:sldId id="279" r:id="rId8"/>
    <p:sldId id="263" r:id="rId9"/>
    <p:sldId id="265" r:id="rId10"/>
    <p:sldId id="266" r:id="rId11"/>
    <p:sldId id="269" r:id="rId12"/>
    <p:sldId id="280" r:id="rId13"/>
    <p:sldId id="281" r:id="rId14"/>
    <p:sldId id="282" r:id="rId15"/>
    <p:sldId id="283" r:id="rId16"/>
    <p:sldId id="28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75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45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33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85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98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18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23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58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94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65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41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CD84-963E-4DA6-8C00-A1D26A4462EC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32F3-D805-42C1-B075-474D4EE66B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2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05143" y="3676305"/>
            <a:ext cx="8102138" cy="57557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YENİ MEDYA VE İLETİŞİM BÖLÜMÜ</a:t>
            </a:r>
            <a:endParaRPr lang="tr-TR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938" y="0"/>
            <a:ext cx="1196554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8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71" y="789710"/>
            <a:ext cx="4982191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28007" y="606707"/>
            <a:ext cx="8905702" cy="536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6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MEDYA MERKEZİNDE GERÇEKLEŞTİRMEK İSTEDİĞİMİZ YAKIN VADELİ HEDEFLERİMİZ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400" b="1" u="sng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Düzenli Gazete Yayımlamak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Başlangıçta, dönemde bir gazete (2020-2021) daha sonra ayda bir gazete çıkarmak.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tr-T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r-T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     </a:t>
            </a:r>
            <a:r>
              <a:rPr lang="tr-T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TRT Genç İletişimciler ve Aydın Doğan Genç </a:t>
            </a:r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</a:t>
            </a:r>
            <a:r>
              <a:rPr lang="tr-T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letişimciler </a:t>
            </a:r>
            <a:r>
              <a:rPr lang="tr-T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tr-T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arışmalarına katılmak ve derece almak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tr-T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r-T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     Düzenli Radyo Yayınları ve Programları Yapmak</a:t>
            </a: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Öncelikle internet üzerinden yayın yaparak daha sonra ilerleyen süreçte karasal yayına geçmeyi hedefliyoruz. Bandırma’da çok az karasal radyo mevcuttur. Üniversite radyosunu kolaylıkla farklılaştırıp Bandırmalılar tarafından dinlenir hale getirmeyi hedefliyoruz.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tr-T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AutoNum type="arabicParenR" startAt="4"/>
            </a:pPr>
            <a:r>
              <a:rPr lang="tr-T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Stüdyoda; haber, söyleşi, tartışma programları yapmak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tr-TR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r-T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      Sosyal Medya</a:t>
            </a:r>
            <a:endParaRPr lang="tr-TR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Üniversitemizin görünürlüğünü artırmak ve PR faaliyetlerine destek olmak (</a:t>
            </a:r>
            <a:r>
              <a:rPr lang="tr-T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ortamlarda)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İnternette kamuoyu araştırmaları yapmak ve bunları internet sitelerinde yayımlamak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Bazı programlar ile (</a:t>
            </a:r>
            <a:r>
              <a:rPr lang="tr-TR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tr-T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vivo</a:t>
            </a: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tr-T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apid</a:t>
            </a: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iner</a:t>
            </a: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Google </a:t>
            </a:r>
            <a:r>
              <a:rPr lang="tr-T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vs.) </a:t>
            </a:r>
            <a:r>
              <a:rPr lang="tr-T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</a:t>
            </a: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yapmak, Bandırma ve çevresindeki şirket, kamu kurum ve kuruluşları ile çeşitli </a:t>
            </a:r>
            <a:r>
              <a:rPr lang="tr-TR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STKların</a:t>
            </a: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sosyal medya görünürlüğünü ölçmek, söz konusu kurum ve kuruluşlara sosyal medyadaki algılarını yönetebilme imkanı sağlamak. Bu alanda uzmanlaşacak olan öğrencilerimize daha rahat iş bulma imkanları sağlamak.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446" y="0"/>
            <a:ext cx="11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8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0880" y="276089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Birinci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sınıfa başlayan her öğrencimizin dört yıllık ders planını incelemesi ve eğitim hayatı boyunca alacağı dersleri önceden bilmesi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gerekmektedir.</a:t>
            </a:r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8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541222" y="1138844"/>
            <a:ext cx="6342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0070C0"/>
                </a:solidFill>
              </a:rPr>
              <a:t>Ders Seçimine İlişkin Hususlar</a:t>
            </a:r>
            <a:endParaRPr lang="tr-T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8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77064"/>
              </p:ext>
            </p:extLst>
          </p:nvPr>
        </p:nvGraphicFramePr>
        <p:xfrm>
          <a:off x="1219268" y="1660292"/>
          <a:ext cx="10511907" cy="319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Çalışma Sayfası" r:id="rId3" imgW="12906400" imgH="3476728" progId="Excel.Sheet.8">
                  <p:embed/>
                </p:oleObj>
              </mc:Choice>
              <mc:Fallback>
                <p:oleObj name="Çalışma Sayfası" r:id="rId3" imgW="12906400" imgH="347672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68" y="1660292"/>
                        <a:ext cx="10511907" cy="3191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6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550742"/>
              </p:ext>
            </p:extLst>
          </p:nvPr>
        </p:nvGraphicFramePr>
        <p:xfrm>
          <a:off x="1219268" y="1855711"/>
          <a:ext cx="10848108" cy="241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Çalışma Sayfası" r:id="rId3" imgW="12906400" imgH="2209967" progId="Excel.Sheet.8">
                  <p:embed/>
                </p:oleObj>
              </mc:Choice>
              <mc:Fallback>
                <p:oleObj name="Çalışma Sayfası" r:id="rId3" imgW="12906400" imgH="22099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68" y="1855711"/>
                        <a:ext cx="10848108" cy="2416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6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4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624142"/>
              </p:ext>
            </p:extLst>
          </p:nvPr>
        </p:nvGraphicFramePr>
        <p:xfrm>
          <a:off x="1219268" y="1893581"/>
          <a:ext cx="10775142" cy="1939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Çalışma Sayfası" r:id="rId3" imgW="12906400" imgH="2209967" progId="Excel.Sheet.8">
                  <p:embed/>
                </p:oleObj>
              </mc:Choice>
              <mc:Fallback>
                <p:oleObj name="Çalışma Sayfası" r:id="rId3" imgW="12906400" imgH="22099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68" y="1893581"/>
                        <a:ext cx="10775142" cy="1939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6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5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46105"/>
              </p:ext>
            </p:extLst>
          </p:nvPr>
        </p:nvGraphicFramePr>
        <p:xfrm>
          <a:off x="1317105" y="1927715"/>
          <a:ext cx="10761288" cy="192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Çalışma Sayfası" r:id="rId3" imgW="12906400" imgH="2228734" progId="Excel.Sheet.8">
                  <p:embed/>
                </p:oleObj>
              </mc:Choice>
              <mc:Fallback>
                <p:oleObj name="Çalışma Sayfası" r:id="rId3" imgW="12906400" imgH="222873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105" y="1927715"/>
                        <a:ext cx="10761288" cy="1929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6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6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32090" y="171113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Toplam Ders Sayısı: </a:t>
            </a:r>
            <a:r>
              <a:rPr lang="tr-TR" sz="2400" dirty="0" smtClean="0"/>
              <a:t>		60</a:t>
            </a:r>
            <a:r>
              <a:rPr lang="tr-TR" sz="2400" dirty="0"/>
              <a:t>			</a:t>
            </a:r>
          </a:p>
          <a:p>
            <a:r>
              <a:rPr lang="tr-TR" sz="2400" dirty="0"/>
              <a:t>Toplam Kredi: </a:t>
            </a:r>
            <a:r>
              <a:rPr lang="tr-TR" sz="2400" dirty="0" smtClean="0"/>
              <a:t>		</a:t>
            </a:r>
            <a:r>
              <a:rPr lang="tr-TR" sz="2400" dirty="0" smtClean="0"/>
              <a:t>             172</a:t>
            </a:r>
            <a:r>
              <a:rPr lang="tr-TR" sz="2400" dirty="0"/>
              <a:t>			</a:t>
            </a:r>
          </a:p>
          <a:p>
            <a:r>
              <a:rPr lang="tr-TR" sz="2400" dirty="0" smtClean="0"/>
              <a:t>Toplam </a:t>
            </a:r>
            <a:r>
              <a:rPr lang="tr-TR" sz="2400" dirty="0"/>
              <a:t>AKTS: </a:t>
            </a:r>
            <a:r>
              <a:rPr lang="tr-TR" sz="2400" dirty="0" smtClean="0"/>
              <a:t>		</a:t>
            </a:r>
            <a:r>
              <a:rPr lang="tr-TR" sz="2400" dirty="0" smtClean="0"/>
              <a:t>              240</a:t>
            </a:r>
            <a:r>
              <a:rPr lang="tr-TR" sz="2400" dirty="0"/>
              <a:t>			</a:t>
            </a:r>
          </a:p>
          <a:p>
            <a:r>
              <a:rPr lang="tr-TR" sz="2400" dirty="0"/>
              <a:t>Seçmeli Ders Sayısı: </a:t>
            </a:r>
            <a:r>
              <a:rPr lang="tr-TR" sz="2400" dirty="0" smtClean="0"/>
              <a:t>	</a:t>
            </a:r>
            <a:r>
              <a:rPr lang="tr-TR" sz="2400" dirty="0" smtClean="0"/>
              <a:t>               24</a:t>
            </a:r>
            <a:r>
              <a:rPr lang="tr-TR" sz="2400" dirty="0"/>
              <a:t>			</a:t>
            </a:r>
          </a:p>
          <a:p>
            <a:r>
              <a:rPr lang="tr-TR" sz="2400" dirty="0"/>
              <a:t>Seçmeli Ders Saati: </a:t>
            </a:r>
            <a:r>
              <a:rPr lang="tr-TR" sz="2400" dirty="0" smtClean="0"/>
              <a:t>		</a:t>
            </a:r>
            <a:r>
              <a:rPr lang="tr-TR" sz="2400" dirty="0" smtClean="0"/>
              <a:t>  72</a:t>
            </a:r>
            <a:r>
              <a:rPr lang="tr-TR" sz="2400" dirty="0"/>
              <a:t>		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 smtClean="0"/>
              <a:t>Toplam </a:t>
            </a:r>
            <a:r>
              <a:rPr lang="tr-TR" sz="2400" dirty="0"/>
              <a:t>Zorunlu Staj: </a:t>
            </a:r>
            <a:r>
              <a:rPr lang="tr-TR" sz="2400" dirty="0" smtClean="0"/>
              <a:t>VI </a:t>
            </a:r>
            <a:r>
              <a:rPr lang="tr-TR" sz="2400" dirty="0"/>
              <a:t>dönem sonunda 1 adet 20 işgünü mesleki staj.</a:t>
            </a:r>
            <a:r>
              <a:rPr lang="tr-TR" dirty="0"/>
              <a:t>			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6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4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97134" y="2208062"/>
            <a:ext cx="6794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Birinci </a:t>
            </a:r>
            <a:r>
              <a:rPr lang="tr-TR" sz="3200" dirty="0">
                <a:solidFill>
                  <a:srgbClr val="222222"/>
                </a:solidFill>
                <a:latin typeface="Arial" panose="020B0604020202020204" pitchFamily="34" charset="0"/>
              </a:rPr>
              <a:t>sınıfta bütün dersler zorunlu olup ikinci sınıftan itibaren seçmeli dersler başlamaktadır.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6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0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56559" y="1894993"/>
            <a:ext cx="79164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222222"/>
                </a:solidFill>
                <a:latin typeface="Arial" panose="020B0604020202020204" pitchFamily="34" charset="0"/>
              </a:rPr>
              <a:t>Her öğrenci birinci sınıftan itibaren derslerini OBS sistemi üzerinden kendisi seçmek durumundadır. Seçilen dersler, danışman onaylayana kadar kesinleşmiş sayılmaz.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55323" y="1753677"/>
            <a:ext cx="76421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222222"/>
                </a:solidFill>
                <a:latin typeface="Arial" panose="020B0604020202020204" pitchFamily="34" charset="0"/>
              </a:rPr>
              <a:t>Eksik veya hatalı ders seçimi yapıldığı taktirde danışman dersleri onaylamaz ve iade eder. Bu nedenle ders seçim haftasında OBS mesaj kutusu kontrol edilmelidir.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3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308466" y="301053"/>
            <a:ext cx="433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YENİ MEDYA VE İLETİŞİM BÖLÜMÜ </a:t>
            </a:r>
          </a:p>
          <a:p>
            <a:pPr algn="ctr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553" y="0"/>
            <a:ext cx="1196554" cy="6858000"/>
          </a:xfrm>
          <a:prstGeom prst="rect">
            <a:avLst/>
          </a:prstGeo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31831"/>
              </p:ext>
            </p:extLst>
          </p:nvPr>
        </p:nvGraphicFramePr>
        <p:xfrm>
          <a:off x="2528916" y="1106665"/>
          <a:ext cx="58900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015">
                  <a:extLst>
                    <a:ext uri="{9D8B030D-6E8A-4147-A177-3AD203B41FA5}">
                      <a16:colId xmlns:a16="http://schemas.microsoft.com/office/drawing/2014/main" val="2552214676"/>
                    </a:ext>
                  </a:extLst>
                </a:gridCol>
                <a:gridCol w="2945015">
                  <a:extLst>
                    <a:ext uri="{9D8B030D-6E8A-4147-A177-3AD203B41FA5}">
                      <a16:colId xmlns:a16="http://schemas.microsoft.com/office/drawing/2014/main" val="3699846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Öğretim Elemanı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Mevcut Sayı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84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Doç. Dr.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96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Üyesi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95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Arş. Gör.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14931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3047540" y="29085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ÖĞRETİM ELEMANLARININ UZMANLIK ALANLARI</a:t>
            </a:r>
            <a:endParaRPr lang="tr-TR" b="1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62684"/>
              </p:ext>
            </p:extLst>
          </p:nvPr>
        </p:nvGraphicFramePr>
        <p:xfrm>
          <a:off x="1252453" y="3429000"/>
          <a:ext cx="8128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835231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93853286"/>
                    </a:ext>
                  </a:extLst>
                </a:gridCol>
              </a:tblGrid>
              <a:tr h="359053"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Doç. Dr. Zülfikar BAYRAKTAR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Türk Halk Bilimi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454904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Ü. Ahmet GÜVEN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İlişkiler, İletişim Sosyolojisi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826262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Ü. İpek TOK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Basın Yayın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15444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Ü. Orhan DUMAN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Pazarlama, İletişim Çalışmaları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50094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Ü. Aysel KURNAZ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Pazarlama, İletişim Çalışmaları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63647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tr-TR" dirty="0" smtClean="0"/>
                        <a:t>Arş. Gör. Esra TANİ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İlişkiler, Yeni Medya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293581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Arş. Gör. İrfan YALÇIN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Radyo,</a:t>
                      </a:r>
                      <a:r>
                        <a:rPr lang="tr-TR" baseline="0" dirty="0" smtClean="0"/>
                        <a:t> Televizyon ve Sinema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83626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399012" y="207714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1. AKADEMİK YAPI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59323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23556" y="2127750"/>
            <a:ext cx="78499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222222"/>
                </a:solidFill>
                <a:latin typeface="Arial" panose="020B0604020202020204" pitchFamily="34" charset="0"/>
              </a:rPr>
              <a:t>Ders seçimleriyle alakalı sorular OBS üzerinden danışman hocaya mesaj bölümünden sorulabilir ve aynı gün içerisinde mesajlara geri dönüş sağlanır.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36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98371" y="2111125"/>
            <a:ext cx="7874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222222"/>
                </a:solidFill>
                <a:latin typeface="Arial" panose="020B0604020202020204" pitchFamily="34" charset="0"/>
              </a:rPr>
              <a:t>Alttan kalan dersler bir sonraki sene tekrar seçilmek zorundadır. Alttan kalan dersler seçilmeden dönem dersleri seçilemez.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7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31869" y="2152688"/>
            <a:ext cx="79913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222222"/>
                </a:solidFill>
                <a:latin typeface="Arial" panose="020B0604020202020204" pitchFamily="34" charset="0"/>
              </a:rPr>
              <a:t>Alttan kalan dersler not ortalamasını düşürmekte ve not ortalaması düştükçe bir dönemde seçilebilecek ders sayısı sınırlandırılmaktadır.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99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98123" y="2332752"/>
            <a:ext cx="7642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222222"/>
                </a:solidFill>
                <a:latin typeface="Arial" panose="020B0604020202020204" pitchFamily="34" charset="0"/>
              </a:rPr>
              <a:t>İkinci öğretimler dönemlik ücretlerini yatırmadan ders seçimleri yapsalar bile dersleri onaylanmaz.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66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90305" y="2490693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222222"/>
                </a:solidFill>
                <a:latin typeface="Arial" panose="020B0604020202020204" pitchFamily="34" charset="0"/>
              </a:rPr>
              <a:t>Üçüncü sınıfta zorunlu staj olup stajın kredisiz bir ders olarak bahar ve güz dönemlerinde seçilmesi zorunludur.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49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41417" y="1726059"/>
            <a:ext cx="86895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222222"/>
                </a:solidFill>
                <a:latin typeface="Arial" panose="020B0604020202020204" pitchFamily="34" charset="0"/>
              </a:rPr>
              <a:t>Kariyer Planlama dersi 2020-2021 eğitim döneminde kayıt yaptıran öğrenciler için zorunludur. Hazırlıktan gelen, geçen yıl kayıt donduran veya 2019-2020 yılında kayıt yaptıran öğrencilerin ders planında olmadığı için zorunlu değildir.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4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410393" y="6621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  <a:p>
            <a:endParaRPr lang="tr-TR" dirty="0" smtClean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60557"/>
              </p:ext>
            </p:extLst>
          </p:nvPr>
        </p:nvGraphicFramePr>
        <p:xfrm>
          <a:off x="1343891" y="63992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4537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YENİ MEDYA VE GAZETECİLİK ANABİLİM DALI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6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Doç. Dr. Zülfikar BAYRAKTAR (Anabilim Dalı Başkanı)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99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Ü. İpek TOK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80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Arş. Gör. Esra TANİ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024276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02577"/>
              </p:ext>
            </p:extLst>
          </p:nvPr>
        </p:nvGraphicFramePr>
        <p:xfrm>
          <a:off x="1343891" y="2687320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063056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İLETİŞİM BİLİMLERİ ANABİLİM DALI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97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Ü. Ahmet GÜVEN (Anabilim Dalı Başkanı)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59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Ü. Aysel KURNAZ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29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Dr. </a:t>
                      </a:r>
                      <a:r>
                        <a:rPr lang="tr-TR" dirty="0" err="1" smtClean="0"/>
                        <a:t>Öğr</a:t>
                      </a:r>
                      <a:r>
                        <a:rPr lang="tr-TR" dirty="0" smtClean="0"/>
                        <a:t>. Ü. Orhan DUMAN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86667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27668"/>
              </p:ext>
            </p:extLst>
          </p:nvPr>
        </p:nvGraphicFramePr>
        <p:xfrm>
          <a:off x="1343891" y="4734713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368353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Radyo, Televizyon ve Sinema Anabilim Dalı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5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Arş. Gör. İrfan</a:t>
                      </a:r>
                      <a:r>
                        <a:rPr lang="tr-TR" baseline="0" dirty="0" smtClean="0"/>
                        <a:t> YALÇIN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792894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446" y="0"/>
            <a:ext cx="11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49142"/>
              </p:ext>
            </p:extLst>
          </p:nvPr>
        </p:nvGraphicFramePr>
        <p:xfrm>
          <a:off x="1779486" y="939949"/>
          <a:ext cx="8128001" cy="212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153">
                  <a:extLst>
                    <a:ext uri="{9D8B030D-6E8A-4147-A177-3AD203B41FA5}">
                      <a16:colId xmlns:a16="http://schemas.microsoft.com/office/drawing/2014/main" val="87256019"/>
                    </a:ext>
                  </a:extLst>
                </a:gridCol>
                <a:gridCol w="2510443">
                  <a:extLst>
                    <a:ext uri="{9D8B030D-6E8A-4147-A177-3AD203B41FA5}">
                      <a16:colId xmlns:a16="http://schemas.microsoft.com/office/drawing/2014/main" val="862804341"/>
                    </a:ext>
                  </a:extLst>
                </a:gridCol>
                <a:gridCol w="3079405">
                  <a:extLst>
                    <a:ext uri="{9D8B030D-6E8A-4147-A177-3AD203B41FA5}">
                      <a16:colId xmlns:a16="http://schemas.microsoft.com/office/drawing/2014/main" val="124602987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YENİ MEDYA VE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İLETİŞİM BÖLÜMÜ KONTENJANLARI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042208"/>
                  </a:ext>
                </a:extLst>
              </a:tr>
              <a:tr h="505537">
                <a:tc>
                  <a:txBody>
                    <a:bodyPr/>
                    <a:lstStyle/>
                    <a:p>
                      <a:r>
                        <a:rPr lang="tr-TR" b="1" u="sng" dirty="0" smtClean="0"/>
                        <a:t>Yıl</a:t>
                      </a:r>
                      <a:endParaRPr lang="tr-TR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u="sng" dirty="0" smtClean="0"/>
                        <a:t>I.Öğretim</a:t>
                      </a:r>
                      <a:endParaRPr lang="tr-TR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u="sng" dirty="0" smtClean="0"/>
                        <a:t>II.Öğretim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659811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r>
                        <a:rPr lang="tr-TR" u="sng" dirty="0" smtClean="0"/>
                        <a:t>2018</a:t>
                      </a:r>
                      <a:endParaRPr lang="tr-T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82989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r>
                        <a:rPr lang="tr-TR" u="sng" dirty="0" smtClean="0"/>
                        <a:t>2019</a:t>
                      </a:r>
                      <a:endParaRPr lang="tr-T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5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u="sng" dirty="0" smtClean="0"/>
                        <a:t>2020</a:t>
                      </a:r>
                      <a:endParaRPr lang="tr-T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809305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82633" y="241070"/>
            <a:ext cx="256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2. EĞİTİM VE ÖĞRETİM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446" y="0"/>
            <a:ext cx="1196554" cy="6858000"/>
          </a:xfrm>
          <a:prstGeom prst="rect">
            <a:avLst/>
          </a:prstGeom>
        </p:spPr>
      </p:pic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65177"/>
              </p:ext>
            </p:extLst>
          </p:nvPr>
        </p:nvGraphicFramePr>
        <p:xfrm>
          <a:off x="2956212" y="4122525"/>
          <a:ext cx="57745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061">
                  <a:extLst>
                    <a:ext uri="{9D8B030D-6E8A-4147-A177-3AD203B41FA5}">
                      <a16:colId xmlns:a16="http://schemas.microsoft.com/office/drawing/2014/main" val="1875650433"/>
                    </a:ext>
                  </a:extLst>
                </a:gridCol>
                <a:gridCol w="1051230">
                  <a:extLst>
                    <a:ext uri="{9D8B030D-6E8A-4147-A177-3AD203B41FA5}">
                      <a16:colId xmlns:a16="http://schemas.microsoft.com/office/drawing/2014/main" val="1710468226"/>
                    </a:ext>
                  </a:extLst>
                </a:gridCol>
                <a:gridCol w="1111939">
                  <a:extLst>
                    <a:ext uri="{9D8B030D-6E8A-4147-A177-3AD203B41FA5}">
                      <a16:colId xmlns:a16="http://schemas.microsoft.com/office/drawing/2014/main" val="55516931"/>
                    </a:ext>
                  </a:extLst>
                </a:gridCol>
                <a:gridCol w="2324317">
                  <a:extLst>
                    <a:ext uri="{9D8B030D-6E8A-4147-A177-3AD203B41FA5}">
                      <a16:colId xmlns:a16="http://schemas.microsoft.com/office/drawing/2014/main" val="2448483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 Sınıf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 Sınıf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 Sınıf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Toplam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00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84343"/>
                  </a:ext>
                </a:extLst>
              </a:tr>
            </a:tbl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956212" y="3783971"/>
            <a:ext cx="5774547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YABANCI UYRUKLU ÖĞRENCİ SAYISI</a:t>
            </a:r>
          </a:p>
        </p:txBody>
      </p:sp>
    </p:spTree>
    <p:extLst>
      <p:ext uri="{BB962C8B-B14F-4D97-AF65-F5344CB8AC3E}">
        <p14:creationId xmlns:p14="http://schemas.microsoft.com/office/powerpoint/2010/main" val="5244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04" y="849976"/>
            <a:ext cx="7407506" cy="451983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419003" y="315884"/>
            <a:ext cx="721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2019-2020 Yılı Medya ve İletişim Bölümleri Arasında Tercih 1.si Olduk!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40142" y="5960225"/>
            <a:ext cx="1066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2020 YÖK Atlas Verileri Henüz Güncellenmemiştir.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677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9565"/>
              </p:ext>
            </p:extLst>
          </p:nvPr>
        </p:nvGraphicFramePr>
        <p:xfrm>
          <a:off x="2191963" y="2019992"/>
          <a:ext cx="6735905" cy="1770531"/>
        </p:xfrm>
        <a:graphic>
          <a:graphicData uri="http://schemas.openxmlformats.org/drawingml/2006/table">
            <a:tbl>
              <a:tblPr firstRow="1" firstCol="1" bandRow="1"/>
              <a:tblGrid>
                <a:gridCol w="1745766">
                  <a:extLst>
                    <a:ext uri="{9D8B030D-6E8A-4147-A177-3AD203B41FA5}">
                      <a16:colId xmlns:a16="http://schemas.microsoft.com/office/drawing/2014/main" val="558870066"/>
                    </a:ext>
                  </a:extLst>
                </a:gridCol>
                <a:gridCol w="1714926">
                  <a:extLst>
                    <a:ext uri="{9D8B030D-6E8A-4147-A177-3AD203B41FA5}">
                      <a16:colId xmlns:a16="http://schemas.microsoft.com/office/drawing/2014/main" val="529940912"/>
                    </a:ext>
                  </a:extLst>
                </a:gridCol>
                <a:gridCol w="1720734">
                  <a:extLst>
                    <a:ext uri="{9D8B030D-6E8A-4147-A177-3AD203B41FA5}">
                      <a16:colId xmlns:a16="http://schemas.microsoft.com/office/drawing/2014/main" val="1886019276"/>
                    </a:ext>
                  </a:extLst>
                </a:gridCol>
                <a:gridCol w="1554479">
                  <a:extLst>
                    <a:ext uri="{9D8B030D-6E8A-4147-A177-3AD203B41FA5}">
                      <a16:colId xmlns:a16="http://schemas.microsoft.com/office/drawing/2014/main" val="1516018744"/>
                    </a:ext>
                  </a:extLst>
                </a:gridCol>
              </a:tblGrid>
              <a:tr h="50586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2018-2020 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DOLULUK ORANLARI</a:t>
                      </a:r>
                      <a:endParaRPr lang="tr-T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tr-T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857297"/>
                  </a:ext>
                </a:extLst>
              </a:tr>
              <a:tr h="50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Devlet Üniversiteleri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Devlet Üniversiteleri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Devlet Üniversiteleri</a:t>
                      </a:r>
                      <a:endParaRPr lang="tr-TR" sz="9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19284"/>
                  </a:ext>
                </a:extLst>
              </a:tr>
              <a:tr h="50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Adı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2018-Doluluk (%)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2019-Doluluk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2020-Doluluk (%)</a:t>
                      </a:r>
                      <a:endParaRPr lang="tr-TR" sz="9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555241"/>
                  </a:ext>
                </a:extLst>
              </a:tr>
              <a:tr h="25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Yeni Medya </a:t>
                      </a: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 İletişim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704864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446" y="0"/>
            <a:ext cx="11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06139" y="2210192"/>
            <a:ext cx="676571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ÇİFT ANADAL PROGRAMLARIMIZ</a:t>
            </a:r>
            <a:endParaRPr kumimoji="0" lang="tr-TR" altLang="tr-TR" sz="2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19183"/>
              </p:ext>
            </p:extLst>
          </p:nvPr>
        </p:nvGraphicFramePr>
        <p:xfrm>
          <a:off x="2306139" y="2548746"/>
          <a:ext cx="67657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5710">
                  <a:extLst>
                    <a:ext uri="{9D8B030D-6E8A-4147-A177-3AD203B41FA5}">
                      <a16:colId xmlns:a16="http://schemas.microsoft.com/office/drawing/2014/main" val="3719017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Sosyoloji</a:t>
                      </a:r>
                      <a:endParaRPr lang="tr-TR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2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İşletme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76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Siyaset Bilimi 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Kamu Yönetimi Bölümü</a:t>
                      </a:r>
                      <a:endParaRPr lang="tr-T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62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33" y="1115087"/>
            <a:ext cx="5673964" cy="462782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446" y="0"/>
            <a:ext cx="11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7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87485" y="1803863"/>
            <a:ext cx="740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BANÜ MEDYA MERKEZİ’MİZİN BİRİMLERİ</a:t>
            </a:r>
          </a:p>
          <a:p>
            <a:endParaRPr lang="tr-TR" b="1" dirty="0"/>
          </a:p>
          <a:p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2155530" y="2627441"/>
            <a:ext cx="2998361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İNTERAKTİF STÜDYO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RADYO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GAZETE/AJANS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GRAFİK VE ANİMASYON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SOSYAL MEDYA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KURGU/MONTAJ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38" y="0"/>
            <a:ext cx="4849565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87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661</Words>
  <Application>Microsoft Office PowerPoint</Application>
  <PresentationFormat>Geniş ekran</PresentationFormat>
  <Paragraphs>121</Paragraphs>
  <Slides>25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Office Teması</vt:lpstr>
      <vt:lpstr>Çalışma Sayfası</vt:lpstr>
      <vt:lpstr>YENİ MEDYA VE İLETİŞİM BÖLÜMÜ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 MEDYA VE İLETİŞİM BÖLÜMÜ</dc:title>
  <dc:creator>Researcher</dc:creator>
  <cp:lastModifiedBy>CASPER</cp:lastModifiedBy>
  <cp:revision>59</cp:revision>
  <dcterms:created xsi:type="dcterms:W3CDTF">2020-09-02T09:30:09Z</dcterms:created>
  <dcterms:modified xsi:type="dcterms:W3CDTF">2020-10-16T10:43:55Z</dcterms:modified>
</cp:coreProperties>
</file>